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80" r:id="rId5"/>
    <p:sldId id="281" r:id="rId6"/>
    <p:sldId id="282" r:id="rId7"/>
    <p:sldId id="283" r:id="rId8"/>
    <p:sldId id="284" r:id="rId9"/>
    <p:sldId id="292" r:id="rId10"/>
    <p:sldId id="293" r:id="rId11"/>
    <p:sldId id="285" r:id="rId12"/>
    <p:sldId id="286" r:id="rId13"/>
    <p:sldId id="287" r:id="rId14"/>
    <p:sldId id="289" r:id="rId15"/>
    <p:sldId id="291" r:id="rId16"/>
    <p:sldId id="29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11/14/2024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11/14/2024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11/14/2024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D00E2-468A-E7D4-C699-E953CCFAB160}"/>
              </a:ext>
            </a:extLst>
          </p:cNvPr>
          <p:cNvSpPr>
            <a:spLocks noGrp="1"/>
          </p:cNvSpPr>
          <p:nvPr>
            <p:ph type="title"/>
          </p:nvPr>
        </p:nvSpPr>
        <p:spPr>
          <a:xfrm>
            <a:off x="919119" y="2502312"/>
            <a:ext cx="10353762" cy="1257300"/>
          </a:xfrm>
        </p:spPr>
        <p:txBody>
          <a:bodyPr>
            <a:normAutofit fontScale="90000"/>
          </a:bodyPr>
          <a:lstStyle/>
          <a:p>
            <a:r>
              <a:rPr lang="en-US" sz="8000" b="1" u="sng" dirty="0">
                <a:solidFill>
                  <a:schemeClr val="tx1"/>
                </a:solidFill>
                <a:latin typeface="Times New Roman" panose="02020603050405020304" pitchFamily="18" charset="0"/>
                <a:cs typeface="Times New Roman" panose="02020603050405020304" pitchFamily="18" charset="0"/>
              </a:rPr>
              <a:t>EXPLORE KOLHAPUR</a:t>
            </a:r>
            <a:endParaRPr lang="en-IN" sz="8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5690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C8CCE-2599-C856-931A-609ECDD89C17}"/>
              </a:ext>
            </a:extLst>
          </p:cNvPr>
          <p:cNvSpPr>
            <a:spLocks noGrp="1"/>
          </p:cNvSpPr>
          <p:nvPr>
            <p:ph type="ctrTitle"/>
          </p:nvPr>
        </p:nvSpPr>
        <p:spPr>
          <a:xfrm>
            <a:off x="1370693" y="402857"/>
            <a:ext cx="9440034" cy="1828801"/>
          </a:xfrm>
        </p:spPr>
        <p:txBody>
          <a:bodyPr>
            <a:normAutofit fontScale="90000"/>
          </a:bodyPr>
          <a:lstStyle/>
          <a:p>
            <a:r>
              <a:rPr lang="en-IN" sz="8000" b="1" dirty="0">
                <a:effectLst/>
                <a:latin typeface="Times New Roman" panose="02020603050405020304" pitchFamily="18" charset="0"/>
                <a:ea typeface="Times New Roman" panose="02020603050405020304" pitchFamily="18" charset="0"/>
                <a:cs typeface="Times New Roman" panose="02020603050405020304" pitchFamily="18" charset="0"/>
              </a:rPr>
              <a:t>FEATURES</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Subtitle 2">
            <a:extLst>
              <a:ext uri="{FF2B5EF4-FFF2-40B4-BE49-F238E27FC236}">
                <a16:creationId xmlns:a16="http://schemas.microsoft.com/office/drawing/2014/main" id="{070EB38F-F123-754A-74B6-D445E30106A8}"/>
              </a:ext>
            </a:extLst>
          </p:cNvPr>
          <p:cNvSpPr>
            <a:spLocks noGrp="1"/>
          </p:cNvSpPr>
          <p:nvPr>
            <p:ph type="subTitle" idx="1"/>
          </p:nvPr>
        </p:nvSpPr>
        <p:spPr>
          <a:xfrm>
            <a:off x="511276" y="1779639"/>
            <a:ext cx="11228439" cy="4675504"/>
          </a:xfrm>
        </p:spPr>
        <p:txBody>
          <a:bodyPr>
            <a:normAutofit/>
          </a:bodyPr>
          <a:lstStyle/>
          <a:p>
            <a:pPr algn="l">
              <a:lnSpc>
                <a:spcPct val="106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1)User-Friendly interface that facilitates easy navigation, ensuring a seamless and enjoyable experience for trekkers.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06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2) Search and Filter Options: Blog websites typically offer robust search and filter functionalities, allowing users to quickly find specific destination or places based on the district.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3)Contact and suggestions: Many websites provide wrong information about any places and they never update it, but we have provided contact us page where user can report the wrong content and share their valuable thoughts.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4)User can get actual location on google map and find the shortest path.</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5)User can access the website in any device mobile, laptop, tab etc.</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dirty="0"/>
          </a:p>
        </p:txBody>
      </p:sp>
    </p:spTree>
    <p:extLst>
      <p:ext uri="{BB962C8B-B14F-4D97-AF65-F5344CB8AC3E}">
        <p14:creationId xmlns:p14="http://schemas.microsoft.com/office/powerpoint/2010/main" val="189144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5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5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25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B6FE-3554-6A2B-6314-D2B56CDAE81E}"/>
              </a:ext>
            </a:extLst>
          </p:cNvPr>
          <p:cNvSpPr>
            <a:spLocks noGrp="1"/>
          </p:cNvSpPr>
          <p:nvPr>
            <p:ph type="ctrTitle"/>
          </p:nvPr>
        </p:nvSpPr>
        <p:spPr>
          <a:xfrm>
            <a:off x="1238331" y="628998"/>
            <a:ext cx="9440034" cy="1828801"/>
          </a:xfrm>
        </p:spPr>
        <p:txBody>
          <a:bodyPr>
            <a:normAutofit fontScale="90000"/>
          </a:bodyPr>
          <a:lstStyle/>
          <a:p>
            <a:r>
              <a:rPr lang="en-IN" sz="8000" b="1" dirty="0">
                <a:effectLst/>
                <a:latin typeface="Times New Roman" panose="02020603050405020304" pitchFamily="18" charset="0"/>
                <a:ea typeface="Times New Roman" panose="02020603050405020304" pitchFamily="18" charset="0"/>
                <a:cs typeface="Times New Roman" panose="02020603050405020304" pitchFamily="18" charset="0"/>
              </a:rPr>
              <a:t>FUTURE SCOPE</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Subtitle 2">
            <a:extLst>
              <a:ext uri="{FF2B5EF4-FFF2-40B4-BE49-F238E27FC236}">
                <a16:creationId xmlns:a16="http://schemas.microsoft.com/office/drawing/2014/main" id="{3E502AA9-819C-B564-D0B9-1B34B8A8DCF0}"/>
              </a:ext>
            </a:extLst>
          </p:cNvPr>
          <p:cNvSpPr>
            <a:spLocks noGrp="1"/>
          </p:cNvSpPr>
          <p:nvPr>
            <p:ph type="subTitle" idx="1"/>
          </p:nvPr>
        </p:nvSpPr>
        <p:spPr>
          <a:xfrm>
            <a:off x="540774" y="3234813"/>
            <a:ext cx="10835149" cy="2556387"/>
          </a:xfrm>
        </p:spPr>
        <p:txBody>
          <a:bodyPr>
            <a:normAutofit/>
          </a:bodyPr>
          <a:lstStyle/>
          <a:p>
            <a:pPr marL="285750" indent="-285750">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future scope of the Sahyadri Treks website is, users can plan their treks better with accurate information and to provide the real time weather data for specific visiting places and to develop a mobile app that provides offline maps, emergency contacts, and trail information.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IN" dirty="0"/>
          </a:p>
        </p:txBody>
      </p:sp>
    </p:spTree>
    <p:extLst>
      <p:ext uri="{BB962C8B-B14F-4D97-AF65-F5344CB8AC3E}">
        <p14:creationId xmlns:p14="http://schemas.microsoft.com/office/powerpoint/2010/main" val="240892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F09A-A9A6-783E-DEAB-1815931215A8}"/>
              </a:ext>
            </a:extLst>
          </p:cNvPr>
          <p:cNvSpPr>
            <a:spLocks noGrp="1"/>
          </p:cNvSpPr>
          <p:nvPr>
            <p:ph type="title"/>
          </p:nvPr>
        </p:nvSpPr>
        <p:spPr/>
        <p:txBody>
          <a:bodyPr>
            <a:normAutofit fontScale="90000"/>
          </a:bodyPr>
          <a:lstStyle/>
          <a:p>
            <a:r>
              <a:rPr lang="en-IN" sz="8900" b="1" dirty="0">
                <a:effectLst/>
                <a:latin typeface="Times New Roman" panose="02020603050405020304" pitchFamily="18" charset="0"/>
                <a:ea typeface="Times New Roman" panose="02020603050405020304" pitchFamily="18" charset="0"/>
                <a:cs typeface="Times New Roman" panose="02020603050405020304" pitchFamily="18" charset="0"/>
              </a:rPr>
              <a:t>CONCLUSION</a:t>
            </a:r>
            <a:br>
              <a:rPr lang="en-IN" sz="105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4B6F2865-4C6A-8F29-87DF-CDC04B8A4384}"/>
              </a:ext>
            </a:extLst>
          </p:cNvPr>
          <p:cNvSpPr>
            <a:spLocks noGrp="1"/>
          </p:cNvSpPr>
          <p:nvPr>
            <p:ph idx="1"/>
          </p:nvPr>
        </p:nvSpPr>
        <p:spPr/>
        <p:txBody>
          <a:bodyPr/>
          <a:lstStyle/>
          <a:p>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Explore Kolhapur is a comprehensive solution for travellers seeking reliable information and guidance for exploring destinations in Maharashtra. By offering personalized recommendations, detailed information about accommodations, amenities, and transportation, and a user-friendly interface, we empower travellers to plan their trips with confidence and ease. Our commitment to providing accurate and accessible information ensures that travellers can embark on unforgettable adventures throughout Maharashtra.</a:t>
            </a:r>
            <a:endParaRPr lang="en-IN" dirty="0"/>
          </a:p>
          <a:p>
            <a:endParaRPr lang="en-IN" dirty="0"/>
          </a:p>
        </p:txBody>
      </p:sp>
    </p:spTree>
    <p:extLst>
      <p:ext uri="{BB962C8B-B14F-4D97-AF65-F5344CB8AC3E}">
        <p14:creationId xmlns:p14="http://schemas.microsoft.com/office/powerpoint/2010/main" val="50349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7AF10-BFBF-66AD-D927-222AB648CCE1}"/>
              </a:ext>
            </a:extLst>
          </p:cNvPr>
          <p:cNvSpPr>
            <a:spLocks noGrp="1"/>
          </p:cNvSpPr>
          <p:nvPr>
            <p:ph type="ctrTitle"/>
          </p:nvPr>
        </p:nvSpPr>
        <p:spPr>
          <a:xfrm>
            <a:off x="1272370" y="805979"/>
            <a:ext cx="9440034" cy="1828801"/>
          </a:xfrm>
        </p:spPr>
        <p:txBody>
          <a:bodyPr>
            <a:normAutofit fontScale="90000"/>
          </a:bodyPr>
          <a:lstStyle/>
          <a:p>
            <a:r>
              <a:rPr lang="en-IN" sz="8000" b="1" dirty="0">
                <a:effectLst/>
                <a:latin typeface="Times New Roman" panose="02020603050405020304" pitchFamily="18" charset="0"/>
                <a:ea typeface="Times New Roman" panose="02020603050405020304" pitchFamily="18" charset="0"/>
                <a:cs typeface="Times New Roman" panose="02020603050405020304" pitchFamily="18" charset="0"/>
              </a:rPr>
              <a:t>REFERENCES</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Subtitle 2">
            <a:extLst>
              <a:ext uri="{FF2B5EF4-FFF2-40B4-BE49-F238E27FC236}">
                <a16:creationId xmlns:a16="http://schemas.microsoft.com/office/drawing/2014/main" id="{F84D4CE0-26BB-EC4E-2F9F-C50A4B702AA6}"/>
              </a:ext>
            </a:extLst>
          </p:cNvPr>
          <p:cNvSpPr>
            <a:spLocks noGrp="1"/>
          </p:cNvSpPr>
          <p:nvPr>
            <p:ph type="subTitle" idx="1"/>
          </p:nvPr>
        </p:nvSpPr>
        <p:spPr>
          <a:xfrm>
            <a:off x="255264" y="2330511"/>
            <a:ext cx="11474246" cy="4306263"/>
          </a:xfrm>
        </p:spPr>
        <p:txBody>
          <a:bodyPr>
            <a:normAutofit/>
          </a:bodyPr>
          <a:lstStyle/>
          <a:p>
            <a:pPr algn="l"/>
            <a:r>
              <a:rPr lang="en-US" sz="2800" dirty="0"/>
              <a:t>1)Encyclopedias: These books provide a comprehensive overview of various topics, including places.</a:t>
            </a:r>
          </a:p>
          <a:p>
            <a:pPr algn="l"/>
            <a:r>
              <a:rPr lang="en-US" sz="2800" dirty="0"/>
              <a:t>2)	Travel guides: Travel guides, such as Lonely Planet or </a:t>
            </a:r>
            <a:r>
              <a:rPr lang="en-US" sz="2800" dirty="0" err="1"/>
              <a:t>Frommer’s</a:t>
            </a:r>
            <a:r>
              <a:rPr lang="en-US" sz="2800" dirty="0"/>
              <a:t>, provide information about popular tourist destinations and can be a great resource for planning a trip.</a:t>
            </a:r>
          </a:p>
          <a:p>
            <a:pPr algn="l"/>
            <a:r>
              <a:rPr lang="en-US" sz="2800" dirty="0"/>
              <a:t>3)	almostfearless.com: Provides the experience of visiting the places.</a:t>
            </a:r>
          </a:p>
          <a:p>
            <a:pPr algn="l"/>
            <a:r>
              <a:rPr lang="en-US" sz="2800" dirty="0"/>
              <a:t>4)	www.kolhapuronline.in: Provides photos and information of the places.</a:t>
            </a:r>
            <a:endParaRPr lang="en-IN" sz="2800" dirty="0"/>
          </a:p>
        </p:txBody>
      </p:sp>
    </p:spTree>
    <p:extLst>
      <p:ext uri="{BB962C8B-B14F-4D97-AF65-F5344CB8AC3E}">
        <p14:creationId xmlns:p14="http://schemas.microsoft.com/office/powerpoint/2010/main" val="55991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2D31F-4F99-95CC-38E6-20290CA491A2}"/>
              </a:ext>
            </a:extLst>
          </p:cNvPr>
          <p:cNvSpPr>
            <a:spLocks noGrp="1"/>
          </p:cNvSpPr>
          <p:nvPr>
            <p:ph type="ctrTitle"/>
          </p:nvPr>
        </p:nvSpPr>
        <p:spPr>
          <a:xfrm>
            <a:off x="1528009" y="98056"/>
            <a:ext cx="9440034" cy="1828801"/>
          </a:xfrm>
        </p:spPr>
        <p:txBody>
          <a:bodyPr>
            <a:normAutofit/>
          </a:bodyPr>
          <a:lstStyle/>
          <a:p>
            <a:r>
              <a:rPr lang="en-US" sz="8000" dirty="0">
                <a:solidFill>
                  <a:schemeClr val="accent1"/>
                </a:solidFill>
                <a:latin typeface="Times New Roman" panose="02020603050405020304" pitchFamily="18" charset="0"/>
                <a:cs typeface="Times New Roman" panose="02020603050405020304" pitchFamily="18" charset="0"/>
              </a:rPr>
              <a:t>Introduction:</a:t>
            </a:r>
            <a:endParaRPr lang="en-IN" sz="8000" dirty="0">
              <a:solidFill>
                <a:schemeClr val="accent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9B3FB8E-771B-5F69-E0C3-13D4140D9A0F}"/>
              </a:ext>
            </a:extLst>
          </p:cNvPr>
          <p:cNvSpPr>
            <a:spLocks noGrp="1"/>
          </p:cNvSpPr>
          <p:nvPr>
            <p:ph type="subTitle" idx="1"/>
          </p:nvPr>
        </p:nvSpPr>
        <p:spPr>
          <a:xfrm>
            <a:off x="304800" y="1926857"/>
            <a:ext cx="11788877" cy="4464112"/>
          </a:xfrm>
        </p:spPr>
        <p:txBody>
          <a:bodyPr>
            <a:normAutofit fontScale="92500"/>
          </a:bodyPr>
          <a:lstStyle/>
          <a:p>
            <a:pPr algn="l"/>
            <a:r>
              <a:rPr lang="en-IN" kern="0" dirty="0">
                <a:effectLst/>
                <a:latin typeface="Times New Roman" panose="02020603050405020304" pitchFamily="18" charset="0"/>
                <a:ea typeface="Times New Roman" panose="02020603050405020304" pitchFamily="18" charset="0"/>
                <a:cs typeface="Times New Roman" panose="02020603050405020304" pitchFamily="18" charset="0"/>
              </a:rPr>
              <a:t>1)Rationally the peoples don’t know the proper information about the destination, how to visit that place, Is there any facilities available or which places are surrounded by the destination they must know but they don’t get the proper source to get information.</a:t>
            </a:r>
          </a:p>
          <a:p>
            <a:pPr algn="l"/>
            <a:r>
              <a:rPr lang="en-IN" kern="0" dirty="0">
                <a:effectLst/>
                <a:latin typeface="Times New Roman" panose="02020603050405020304" pitchFamily="18" charset="0"/>
                <a:ea typeface="Times New Roman" panose="02020603050405020304" pitchFamily="18" charset="0"/>
                <a:cs typeface="Times New Roman" panose="02020603050405020304" pitchFamily="18" charset="0"/>
              </a:rPr>
              <a:t>2)To overcome these problems, we have created the website “</a:t>
            </a:r>
            <a:r>
              <a:rPr lang="en-US" sz="2400" b="1" dirty="0">
                <a:solidFill>
                  <a:schemeClr val="tx1"/>
                </a:solidFill>
                <a:latin typeface="Times New Roman" panose="02020603050405020304" pitchFamily="18" charset="0"/>
                <a:cs typeface="Times New Roman" panose="02020603050405020304" pitchFamily="18" charset="0"/>
              </a:rPr>
              <a:t>EXPLORE KOLHAPUR</a:t>
            </a:r>
            <a:r>
              <a:rPr lang="en-IN" kern="0" dirty="0">
                <a:effectLst/>
                <a:latin typeface="Times New Roman" panose="02020603050405020304" pitchFamily="18" charset="0"/>
                <a:ea typeface="Times New Roman" panose="02020603050405020304" pitchFamily="18" charset="0"/>
                <a:cs typeface="Times New Roman" panose="02020603050405020304" pitchFamily="18" charset="0"/>
              </a:rPr>
              <a:t>”. By using our website, they will get proper guide and proper information about the destination or places. </a:t>
            </a:r>
          </a:p>
          <a:p>
            <a:pPr algn="l"/>
            <a:r>
              <a:rPr lang="en-IN" kern="0" dirty="0">
                <a:effectLst/>
                <a:latin typeface="Times New Roman" panose="02020603050405020304" pitchFamily="18" charset="0"/>
                <a:ea typeface="Times New Roman" panose="02020603050405020304" pitchFamily="18" charset="0"/>
                <a:cs typeface="Times New Roman" panose="02020603050405020304" pitchFamily="18" charset="0"/>
              </a:rPr>
              <a:t>3)Our mini-project holds significance in providing</a:t>
            </a:r>
            <a:r>
              <a:rPr lang="en-US" kern="0" dirty="0">
                <a:effectLst/>
                <a:latin typeface="Times New Roman" panose="02020603050405020304" pitchFamily="18" charset="0"/>
                <a:ea typeface="Calibri" panose="020F0502020204030204" pitchFamily="34" charset="0"/>
                <a:cs typeface="Times New Roman" panose="02020603050405020304" pitchFamily="18" charset="0"/>
              </a:rPr>
              <a:t> a dynamic and real content about any place in Maharashtra.</a:t>
            </a:r>
          </a:p>
          <a:p>
            <a:pPr algn="l"/>
            <a:r>
              <a:rPr lang="en-IN" kern="0" dirty="0">
                <a:effectLst/>
                <a:latin typeface="Times New Roman" panose="02020603050405020304" pitchFamily="18" charset="0"/>
                <a:ea typeface="Times New Roman" panose="02020603050405020304" pitchFamily="18" charset="0"/>
                <a:cs typeface="Times New Roman" panose="02020603050405020304" pitchFamily="18" charset="0"/>
              </a:rPr>
              <a:t>4)Our website will provide user information about the nearby hotels, restaurants, and residentials. With this information website should provide link of website, their contact number, rent of room as per hour and location of that restaurant.</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882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7CE42-261A-5041-0A56-DFFBFF8FC172}"/>
              </a:ext>
            </a:extLst>
          </p:cNvPr>
          <p:cNvSpPr>
            <a:spLocks noGrp="1"/>
          </p:cNvSpPr>
          <p:nvPr>
            <p:ph type="ctrTitle"/>
          </p:nvPr>
        </p:nvSpPr>
        <p:spPr>
          <a:xfrm>
            <a:off x="1370693" y="176714"/>
            <a:ext cx="9440034" cy="1828801"/>
          </a:xfrm>
        </p:spPr>
        <p:txBody>
          <a:bodyPr>
            <a:normAutofit/>
          </a:bodyPr>
          <a:lstStyle/>
          <a:p>
            <a:r>
              <a:rPr lang="en-IN" sz="6600" b="1" dirty="0">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Problem Statement: </a:t>
            </a:r>
            <a:endParaRPr lang="en-IN" sz="6600"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D9BABBA-97C1-58A1-BCE9-26FE8E483811}"/>
              </a:ext>
            </a:extLst>
          </p:cNvPr>
          <p:cNvSpPr>
            <a:spLocks noGrp="1"/>
          </p:cNvSpPr>
          <p:nvPr>
            <p:ph type="subTitle" idx="1"/>
          </p:nvPr>
        </p:nvSpPr>
        <p:spPr>
          <a:xfrm>
            <a:off x="334297" y="2890685"/>
            <a:ext cx="11444748" cy="2989006"/>
          </a:xfrm>
        </p:spPr>
        <p:txBody>
          <a:bodyPr/>
          <a:lstStyle/>
          <a:p>
            <a:pPr marL="457200" indent="-457200">
              <a:buFont typeface="Wingdings" panose="05000000000000000000" pitchFamily="2" charset="2"/>
              <a:buChar char="v"/>
            </a:pPr>
            <a:r>
              <a:rPr lang="en-IN" sz="3200" dirty="0">
                <a:effectLst/>
                <a:latin typeface="Times New Roman" panose="02020603050405020304" pitchFamily="18" charset="0"/>
                <a:ea typeface="Times New Roman" panose="02020603050405020304" pitchFamily="18" charset="0"/>
                <a:cs typeface="Times New Roman" panose="02020603050405020304" pitchFamily="18" charset="0"/>
              </a:rPr>
              <a:t>To create a website providing all-in-one latest information and proper guide for user demand place or destination. </a:t>
            </a:r>
            <a:endParaRPr lang="en-IN" sz="3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79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21DB2-E146-1CC4-3533-D3E3015295C5}"/>
              </a:ext>
            </a:extLst>
          </p:cNvPr>
          <p:cNvSpPr>
            <a:spLocks noGrp="1"/>
          </p:cNvSpPr>
          <p:nvPr>
            <p:ph type="ctrTitle"/>
          </p:nvPr>
        </p:nvSpPr>
        <p:spPr>
          <a:xfrm>
            <a:off x="1537841" y="0"/>
            <a:ext cx="9440034" cy="1828801"/>
          </a:xfrm>
        </p:spPr>
        <p:txBody>
          <a:bodyPr>
            <a:normAutofit/>
          </a:bodyPr>
          <a:lstStyle/>
          <a:p>
            <a:r>
              <a:rPr lang="en-IN" sz="8000" b="1"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Objectives: -</a:t>
            </a:r>
            <a:endParaRPr lang="en-IN" sz="8000"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EBF6CEB-DDEA-DE64-8BE8-D63A2E5D42EC}"/>
              </a:ext>
            </a:extLst>
          </p:cNvPr>
          <p:cNvSpPr>
            <a:spLocks noGrp="1"/>
          </p:cNvSpPr>
          <p:nvPr>
            <p:ph type="subTitle" idx="1"/>
          </p:nvPr>
        </p:nvSpPr>
        <p:spPr>
          <a:xfrm>
            <a:off x="-1052586" y="2347812"/>
            <a:ext cx="11224215" cy="3944833"/>
          </a:xfrm>
        </p:spPr>
        <p:txBody>
          <a:bodyPr>
            <a:normAutofit fontScale="55000" lnSpcReduction="20000"/>
          </a:bodyPr>
          <a:lstStyle/>
          <a:p>
            <a:pPr>
              <a:lnSpc>
                <a:spcPct val="150000"/>
              </a:lnSpc>
              <a:spcAft>
                <a:spcPts val="800"/>
              </a:spcAft>
            </a:pPr>
            <a:r>
              <a:rPr lang="en-IN" sz="3600" dirty="0">
                <a:effectLst/>
                <a:latin typeface="Times New Roman" panose="02020603050405020304" pitchFamily="18" charset="0"/>
                <a:ea typeface="Times New Roman" panose="02020603050405020304" pitchFamily="18" charset="0"/>
                <a:cs typeface="Times New Roman" panose="02020603050405020304" pitchFamily="18" charset="0"/>
              </a:rPr>
              <a:t>                                                               1)To provide proper and real information of user demand place.</a:t>
            </a:r>
            <a:endParaRPr lang="en-IN" sz="3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sz="3600" dirty="0">
                <a:effectLst/>
                <a:latin typeface="Times New Roman" panose="02020603050405020304" pitchFamily="18" charset="0"/>
                <a:ea typeface="Times New Roman" panose="02020603050405020304" pitchFamily="18" charset="0"/>
                <a:cs typeface="Times New Roman" panose="02020603050405020304" pitchFamily="18" charset="0"/>
              </a:rPr>
              <a:t>                   2)To develop the dynamic website.</a:t>
            </a:r>
            <a:endParaRPr lang="en-IN" sz="3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sz="3600" dirty="0">
                <a:effectLst/>
                <a:latin typeface="Times New Roman" panose="02020603050405020304" pitchFamily="18" charset="0"/>
                <a:ea typeface="Times New Roman" panose="02020603050405020304" pitchFamily="18" charset="0"/>
                <a:cs typeface="Times New Roman" panose="02020603050405020304" pitchFamily="18" charset="0"/>
              </a:rPr>
              <a:t>                                      3)To find efficient root for visiting destination.</a:t>
            </a:r>
            <a:endParaRPr lang="en-IN" sz="3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sz="3600" dirty="0">
                <a:effectLst/>
                <a:latin typeface="Times New Roman" panose="02020603050405020304" pitchFamily="18" charset="0"/>
                <a:ea typeface="Times New Roman" panose="02020603050405020304" pitchFamily="18" charset="0"/>
                <a:cs typeface="Times New Roman" panose="02020603050405020304" pitchFamily="18" charset="0"/>
              </a:rPr>
              <a:t>        4)To suggest nearby places.</a:t>
            </a:r>
            <a:endParaRPr lang="en-IN" sz="3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sz="3600" dirty="0">
                <a:effectLst/>
                <a:latin typeface="Times New Roman" panose="02020603050405020304" pitchFamily="18" charset="0"/>
                <a:ea typeface="Times New Roman" panose="02020603050405020304" pitchFamily="18" charset="0"/>
                <a:cs typeface="Times New Roman" panose="02020603050405020304" pitchFamily="18" charset="0"/>
              </a:rPr>
              <a:t>     5)To provide google map.</a:t>
            </a:r>
            <a:endParaRPr lang="en-IN" sz="3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sz="3600" dirty="0">
                <a:effectLst/>
                <a:latin typeface="Times New Roman" panose="02020603050405020304" pitchFamily="18" charset="0"/>
                <a:ea typeface="Times New Roman" panose="02020603050405020304" pitchFamily="18" charset="0"/>
                <a:cs typeface="Times New Roman" panose="02020603050405020304" pitchFamily="18" charset="0"/>
              </a:rPr>
              <a:t>                 6)To develop responsive website.</a:t>
            </a:r>
            <a:endParaRPr lang="en-IN" sz="3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sz="3600" dirty="0">
                <a:effectLst/>
                <a:latin typeface="Times New Roman" panose="02020603050405020304" pitchFamily="18" charset="0"/>
                <a:ea typeface="Times New Roman" panose="02020603050405020304" pitchFamily="18" charset="0"/>
                <a:cs typeface="Times New Roman" panose="02020603050405020304" pitchFamily="18" charset="0"/>
              </a:rPr>
              <a:t>7)To search the places.</a:t>
            </a:r>
            <a:endParaRPr lang="en-IN" sz="3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609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4" presetClass="entr" presetSubtype="10" fill="hold" grpId="0" nodeType="withEffect">
                                  <p:stCondLst>
                                    <p:cond delay="25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randombar(horizontal)">
                                      <p:cBhvr>
                                        <p:cTn id="9" dur="500"/>
                                        <p:tgtEl>
                                          <p:spTgt spid="3">
                                            <p:txEl>
                                              <p:pRg st="0" end="0"/>
                                            </p:txEl>
                                          </p:spTgt>
                                        </p:tgtEl>
                                      </p:cBhvr>
                                    </p:animEffect>
                                  </p:childTnLst>
                                </p:cTn>
                              </p:par>
                              <p:par>
                                <p:cTn id="10" presetID="14" presetClass="entr" presetSubtype="10" fill="hold" grpId="0" nodeType="withEffect">
                                  <p:stCondLst>
                                    <p:cond delay="25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par>
                                <p:cTn id="13" presetID="14" presetClass="entr" presetSubtype="10" fill="hold" grpId="0" nodeType="withEffect">
                                  <p:stCondLst>
                                    <p:cond delay="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grpId="0" nodeType="withEffect">
                                  <p:stCondLst>
                                    <p:cond delay="25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par>
                                <p:cTn id="19" presetID="14" presetClass="entr" presetSubtype="10" fill="hold" grpId="0" nodeType="withEffect">
                                  <p:stCondLst>
                                    <p:cond delay="25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par>
                                <p:cTn id="22" presetID="14" presetClass="entr" presetSubtype="10" fill="hold" grpId="0" nodeType="withEffect">
                                  <p:stCondLst>
                                    <p:cond delay="25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4" dur="500"/>
                                        <p:tgtEl>
                                          <p:spTgt spid="3">
                                            <p:txEl>
                                              <p:pRg st="5" end="5"/>
                                            </p:txEl>
                                          </p:spTgt>
                                        </p:tgtEl>
                                      </p:cBhvr>
                                    </p:animEffect>
                                  </p:childTnLst>
                                </p:cTn>
                              </p:par>
                              <p:par>
                                <p:cTn id="25" presetID="14" presetClass="entr" presetSubtype="10" fill="hold" grpId="0" nodeType="withEffect">
                                  <p:stCondLst>
                                    <p:cond delay="25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3A65-ED44-DD0E-3C2E-CF5EB5C71858}"/>
              </a:ext>
            </a:extLst>
          </p:cNvPr>
          <p:cNvSpPr>
            <a:spLocks noGrp="1"/>
          </p:cNvSpPr>
          <p:nvPr>
            <p:ph type="ctrTitle"/>
          </p:nvPr>
        </p:nvSpPr>
        <p:spPr>
          <a:xfrm>
            <a:off x="1370693" y="314366"/>
            <a:ext cx="9440034" cy="1828801"/>
          </a:xfrm>
        </p:spPr>
        <p:txBody>
          <a:bodyPr>
            <a:noAutofit/>
          </a:bodyPr>
          <a:lstStyle/>
          <a:p>
            <a:r>
              <a:rPr lang="en-IN" sz="6600" b="1" dirty="0">
                <a:solidFill>
                  <a:schemeClr val="accent5"/>
                </a:solidFill>
                <a:effectLst/>
                <a:latin typeface="Times New Roman" panose="02020603050405020304" pitchFamily="18" charset="0"/>
                <a:ea typeface="Times New Roman" panose="02020603050405020304" pitchFamily="18" charset="0"/>
                <a:cs typeface="Times New Roman" panose="02020603050405020304" pitchFamily="18" charset="0"/>
              </a:rPr>
              <a:t>Working and Methodology: -</a:t>
            </a:r>
            <a:endParaRPr lang="en-IN" sz="6600" dirty="0">
              <a:solidFill>
                <a:schemeClr val="accent5"/>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341519C-1424-99EF-4591-3659004261AA}"/>
              </a:ext>
            </a:extLst>
          </p:cNvPr>
          <p:cNvSpPr>
            <a:spLocks noGrp="1"/>
          </p:cNvSpPr>
          <p:nvPr>
            <p:ph type="subTitle" idx="1"/>
          </p:nvPr>
        </p:nvSpPr>
        <p:spPr>
          <a:xfrm>
            <a:off x="1012723" y="2241755"/>
            <a:ext cx="10756490" cy="4395019"/>
          </a:xfrm>
        </p:spPr>
        <p:txBody>
          <a:bodyPr>
            <a:normAutofit fontScale="92500"/>
          </a:bodyPr>
          <a:lstStyle/>
          <a:p>
            <a:pPr marL="342900" indent="-342900" algn="just">
              <a:lnSpc>
                <a:spcPct val="150000"/>
              </a:lnSpc>
              <a:spcAft>
                <a:spcPts val="800"/>
              </a:spcAft>
              <a:buFont typeface="Wingdings" panose="05000000000000000000" pitchFamily="2" charset="2"/>
              <a:buChar char="Ø"/>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1)Search for Journey Junctions.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Aft>
                <a:spcPts val="800"/>
              </a:spcAft>
              <a:buFont typeface="Wingdings" panose="05000000000000000000" pitchFamily="2" charset="2"/>
              <a:buChar char="Ø"/>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2)When you enter the website you can see search bar to find your favourite place.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Aft>
                <a:spcPts val="800"/>
              </a:spcAft>
              <a:buFont typeface="Wingdings" panose="05000000000000000000" pitchFamily="2" charset="2"/>
              <a:buChar char="Ø"/>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3)After search, you can see the image of that place.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Aft>
                <a:spcPts val="800"/>
              </a:spcAft>
              <a:buFont typeface="Wingdings" panose="05000000000000000000" pitchFamily="2" charset="2"/>
              <a:buChar char="Ø"/>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4)Then scroll up to see the history about the place, as well as google map. Why place is famous for, nearby spots, hotels, residency to visit.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Aft>
                <a:spcPts val="800"/>
              </a:spcAft>
              <a:buFont typeface="Wingdings" panose="05000000000000000000" pitchFamily="2" charset="2"/>
              <a:buChar char="Ø"/>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5)After that you see facilities available on that place and their fees. e.g. rope way, scuba diving etc.</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6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25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95CD41-7DE2-8F6C-AF9E-0EA5C71EFBA4}"/>
              </a:ext>
            </a:extLst>
          </p:cNvPr>
          <p:cNvSpPr/>
          <p:nvPr/>
        </p:nvSpPr>
        <p:spPr>
          <a:xfrm>
            <a:off x="3688387" y="1153069"/>
            <a:ext cx="3448083" cy="3258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Search on browser</a:t>
            </a:r>
            <a:endParaRPr lang="en-IN" dirty="0"/>
          </a:p>
        </p:txBody>
      </p:sp>
      <p:sp>
        <p:nvSpPr>
          <p:cNvPr id="5" name="Rectangle 4">
            <a:extLst>
              <a:ext uri="{FF2B5EF4-FFF2-40B4-BE49-F238E27FC236}">
                <a16:creationId xmlns:a16="http://schemas.microsoft.com/office/drawing/2014/main" id="{79B55989-7A4F-0D75-5621-F2BC04188E84}"/>
              </a:ext>
            </a:extLst>
          </p:cNvPr>
          <p:cNvSpPr/>
          <p:nvPr/>
        </p:nvSpPr>
        <p:spPr>
          <a:xfrm>
            <a:off x="3688386" y="1672006"/>
            <a:ext cx="3448083" cy="3258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Opens the interface of Journey </a:t>
            </a:r>
            <a:r>
              <a:rPr lang="en-US" sz="1600" dirty="0" err="1"/>
              <a:t>juction</a:t>
            </a:r>
            <a:endParaRPr lang="en-IN" sz="1600" dirty="0"/>
          </a:p>
        </p:txBody>
      </p:sp>
      <p:cxnSp>
        <p:nvCxnSpPr>
          <p:cNvPr id="9" name="Straight Arrow Connector 8">
            <a:extLst>
              <a:ext uri="{FF2B5EF4-FFF2-40B4-BE49-F238E27FC236}">
                <a16:creationId xmlns:a16="http://schemas.microsoft.com/office/drawing/2014/main" id="{23B6A27D-7502-A49F-BE75-9F3851A4AAFD}"/>
              </a:ext>
            </a:extLst>
          </p:cNvPr>
          <p:cNvCxnSpPr>
            <a:cxnSpLocks/>
            <a:stCxn id="3" idx="2"/>
            <a:endCxn id="5" idx="0"/>
          </p:cNvCxnSpPr>
          <p:nvPr/>
        </p:nvCxnSpPr>
        <p:spPr>
          <a:xfrm flipH="1">
            <a:off x="5412428" y="1478934"/>
            <a:ext cx="1" cy="193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B27823E-629D-41F7-69B6-BE120CC3335D}"/>
              </a:ext>
            </a:extLst>
          </p:cNvPr>
          <p:cNvSpPr/>
          <p:nvPr/>
        </p:nvSpPr>
        <p:spPr>
          <a:xfrm>
            <a:off x="775499" y="2200073"/>
            <a:ext cx="3171468" cy="2909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Search the </a:t>
            </a:r>
            <a:r>
              <a:rPr lang="en-US" sz="1600" dirty="0" err="1"/>
              <a:t>destionation</a:t>
            </a:r>
            <a:r>
              <a:rPr lang="en-US" sz="1600" dirty="0"/>
              <a:t> in search bar</a:t>
            </a:r>
            <a:endParaRPr lang="en-IN" sz="1600" dirty="0"/>
          </a:p>
        </p:txBody>
      </p:sp>
      <p:sp>
        <p:nvSpPr>
          <p:cNvPr id="17" name="Rectangle 16">
            <a:extLst>
              <a:ext uri="{FF2B5EF4-FFF2-40B4-BE49-F238E27FC236}">
                <a16:creationId xmlns:a16="http://schemas.microsoft.com/office/drawing/2014/main" id="{2CD4F1EE-A29D-B149-809F-6CD8550A3D56}"/>
              </a:ext>
            </a:extLst>
          </p:cNvPr>
          <p:cNvSpPr/>
          <p:nvPr/>
        </p:nvSpPr>
        <p:spPr>
          <a:xfrm>
            <a:off x="637191" y="2774521"/>
            <a:ext cx="3448083" cy="3258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Gets the information about destination</a:t>
            </a:r>
            <a:endParaRPr lang="en-IN" sz="1600" dirty="0"/>
          </a:p>
        </p:txBody>
      </p:sp>
      <p:sp>
        <p:nvSpPr>
          <p:cNvPr id="18" name="Rectangle 17">
            <a:extLst>
              <a:ext uri="{FF2B5EF4-FFF2-40B4-BE49-F238E27FC236}">
                <a16:creationId xmlns:a16="http://schemas.microsoft.com/office/drawing/2014/main" id="{F14039B8-8ABD-09BC-424B-2871E496296D}"/>
              </a:ext>
            </a:extLst>
          </p:cNvPr>
          <p:cNvSpPr/>
          <p:nvPr/>
        </p:nvSpPr>
        <p:spPr>
          <a:xfrm>
            <a:off x="294829" y="3503605"/>
            <a:ext cx="1547921" cy="550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endParaRPr lang="en-IN" dirty="0"/>
          </a:p>
        </p:txBody>
      </p:sp>
      <p:sp>
        <p:nvSpPr>
          <p:cNvPr id="19" name="Rectangle 18">
            <a:extLst>
              <a:ext uri="{FF2B5EF4-FFF2-40B4-BE49-F238E27FC236}">
                <a16:creationId xmlns:a16="http://schemas.microsoft.com/office/drawing/2014/main" id="{F2472610-6C60-17E1-E260-A6F3B436F55D}"/>
              </a:ext>
            </a:extLst>
          </p:cNvPr>
          <p:cNvSpPr/>
          <p:nvPr/>
        </p:nvSpPr>
        <p:spPr>
          <a:xfrm>
            <a:off x="2313915" y="3468880"/>
            <a:ext cx="1547921" cy="550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History and info of places</a:t>
            </a:r>
            <a:endParaRPr lang="en-IN" dirty="0"/>
          </a:p>
        </p:txBody>
      </p:sp>
      <p:sp>
        <p:nvSpPr>
          <p:cNvPr id="20" name="Rectangle 19">
            <a:extLst>
              <a:ext uri="{FF2B5EF4-FFF2-40B4-BE49-F238E27FC236}">
                <a16:creationId xmlns:a16="http://schemas.microsoft.com/office/drawing/2014/main" id="{56A28FF5-3930-2E6E-4893-5742171D8BB7}"/>
              </a:ext>
            </a:extLst>
          </p:cNvPr>
          <p:cNvSpPr/>
          <p:nvPr/>
        </p:nvSpPr>
        <p:spPr>
          <a:xfrm>
            <a:off x="4260568" y="3504809"/>
            <a:ext cx="1613942" cy="550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Google Map</a:t>
            </a:r>
            <a:endParaRPr lang="en-IN" dirty="0"/>
          </a:p>
        </p:txBody>
      </p:sp>
      <p:sp>
        <p:nvSpPr>
          <p:cNvPr id="21" name="Rectangle 20">
            <a:extLst>
              <a:ext uri="{FF2B5EF4-FFF2-40B4-BE49-F238E27FC236}">
                <a16:creationId xmlns:a16="http://schemas.microsoft.com/office/drawing/2014/main" id="{81EECFEF-5627-6DFE-817F-D8616C088F72}"/>
              </a:ext>
            </a:extLst>
          </p:cNvPr>
          <p:cNvSpPr/>
          <p:nvPr/>
        </p:nvSpPr>
        <p:spPr>
          <a:xfrm>
            <a:off x="6155724" y="3471317"/>
            <a:ext cx="1367000" cy="550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Nearby places and </a:t>
            </a:r>
            <a:r>
              <a:rPr lang="en-US" sz="1400" dirty="0" err="1"/>
              <a:t>restuarants</a:t>
            </a:r>
            <a:endParaRPr lang="en-IN" sz="1400" dirty="0"/>
          </a:p>
        </p:txBody>
      </p:sp>
      <p:cxnSp>
        <p:nvCxnSpPr>
          <p:cNvPr id="26" name="Straight Arrow Connector 25">
            <a:extLst>
              <a:ext uri="{FF2B5EF4-FFF2-40B4-BE49-F238E27FC236}">
                <a16:creationId xmlns:a16="http://schemas.microsoft.com/office/drawing/2014/main" id="{38F6D675-9EAC-F91E-21EF-B077A005CFA5}"/>
              </a:ext>
            </a:extLst>
          </p:cNvPr>
          <p:cNvCxnSpPr>
            <a:cxnSpLocks/>
            <a:stCxn id="16" idx="2"/>
            <a:endCxn id="17" idx="0"/>
          </p:cNvCxnSpPr>
          <p:nvPr/>
        </p:nvCxnSpPr>
        <p:spPr>
          <a:xfrm>
            <a:off x="2361233" y="2491058"/>
            <a:ext cx="0" cy="283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460CFCC-632F-7A6C-FE58-DCA07689796D}"/>
              </a:ext>
            </a:extLst>
          </p:cNvPr>
          <p:cNvCxnSpPr>
            <a:cxnSpLocks/>
          </p:cNvCxnSpPr>
          <p:nvPr/>
        </p:nvCxnSpPr>
        <p:spPr>
          <a:xfrm>
            <a:off x="3467874" y="3057178"/>
            <a:ext cx="0" cy="19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A46FCC-81A8-4CCE-8BE8-1A383E463B8C}"/>
              </a:ext>
            </a:extLst>
          </p:cNvPr>
          <p:cNvCxnSpPr>
            <a:cxnSpLocks/>
          </p:cNvCxnSpPr>
          <p:nvPr/>
        </p:nvCxnSpPr>
        <p:spPr>
          <a:xfrm>
            <a:off x="1087541" y="3251133"/>
            <a:ext cx="57155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DBF96DD-C8E9-3684-65C7-2F21E81BBF69}"/>
              </a:ext>
            </a:extLst>
          </p:cNvPr>
          <p:cNvCxnSpPr>
            <a:cxnSpLocks/>
          </p:cNvCxnSpPr>
          <p:nvPr/>
        </p:nvCxnSpPr>
        <p:spPr>
          <a:xfrm>
            <a:off x="1087541" y="3251133"/>
            <a:ext cx="0" cy="233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00AD191-24CA-0058-187F-047C27E51E2A}"/>
              </a:ext>
            </a:extLst>
          </p:cNvPr>
          <p:cNvCxnSpPr>
            <a:cxnSpLocks/>
          </p:cNvCxnSpPr>
          <p:nvPr/>
        </p:nvCxnSpPr>
        <p:spPr>
          <a:xfrm>
            <a:off x="3018256" y="3255162"/>
            <a:ext cx="3949" cy="203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E8BFD77-3638-7E33-8BF0-CDDA63219D72}"/>
              </a:ext>
            </a:extLst>
          </p:cNvPr>
          <p:cNvCxnSpPr>
            <a:cxnSpLocks/>
          </p:cNvCxnSpPr>
          <p:nvPr/>
        </p:nvCxnSpPr>
        <p:spPr>
          <a:xfrm>
            <a:off x="6793157" y="3272434"/>
            <a:ext cx="0" cy="183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52024DA-A0CC-54F1-E899-84AD72C23F08}"/>
              </a:ext>
            </a:extLst>
          </p:cNvPr>
          <p:cNvSpPr txBox="1"/>
          <p:nvPr/>
        </p:nvSpPr>
        <p:spPr>
          <a:xfrm>
            <a:off x="1260145" y="94122"/>
            <a:ext cx="8239433" cy="1107996"/>
          </a:xfrm>
          <a:prstGeom prst="rect">
            <a:avLst/>
          </a:prstGeom>
          <a:noFill/>
        </p:spPr>
        <p:txBody>
          <a:bodyPr wrap="square" rtlCol="0">
            <a:spAutoFit/>
          </a:bodyPr>
          <a:lstStyle/>
          <a:p>
            <a:pPr algn="ctr"/>
            <a:r>
              <a:rPr lang="en-IN" sz="6600" b="1" dirty="0">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Flow chart</a:t>
            </a:r>
            <a:endParaRPr lang="en-IN" sz="6600" dirty="0"/>
          </a:p>
        </p:txBody>
      </p:sp>
      <p:sp>
        <p:nvSpPr>
          <p:cNvPr id="71" name="Rectangle 70">
            <a:extLst>
              <a:ext uri="{FF2B5EF4-FFF2-40B4-BE49-F238E27FC236}">
                <a16:creationId xmlns:a16="http://schemas.microsoft.com/office/drawing/2014/main" id="{4094599E-AD6A-0D37-1376-CBAD16FDDAAE}"/>
              </a:ext>
            </a:extLst>
          </p:cNvPr>
          <p:cNvSpPr/>
          <p:nvPr/>
        </p:nvSpPr>
        <p:spPr>
          <a:xfrm>
            <a:off x="4514128" y="2200073"/>
            <a:ext cx="2288918" cy="2909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About Us page</a:t>
            </a:r>
            <a:endParaRPr lang="en-IN" dirty="0"/>
          </a:p>
        </p:txBody>
      </p:sp>
      <p:sp>
        <p:nvSpPr>
          <p:cNvPr id="72" name="Rectangle 71">
            <a:extLst>
              <a:ext uri="{FF2B5EF4-FFF2-40B4-BE49-F238E27FC236}">
                <a16:creationId xmlns:a16="http://schemas.microsoft.com/office/drawing/2014/main" id="{FB9C1655-1190-525B-F264-6E22CBB31990}"/>
              </a:ext>
            </a:extLst>
          </p:cNvPr>
          <p:cNvSpPr/>
          <p:nvPr/>
        </p:nvSpPr>
        <p:spPr>
          <a:xfrm>
            <a:off x="7180828" y="2249122"/>
            <a:ext cx="2082477" cy="2909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Contact Us page</a:t>
            </a:r>
            <a:endParaRPr lang="en-IN" dirty="0"/>
          </a:p>
        </p:txBody>
      </p:sp>
      <p:sp>
        <p:nvSpPr>
          <p:cNvPr id="75" name="Rectangle 74">
            <a:extLst>
              <a:ext uri="{FF2B5EF4-FFF2-40B4-BE49-F238E27FC236}">
                <a16:creationId xmlns:a16="http://schemas.microsoft.com/office/drawing/2014/main" id="{98AAADFE-2C78-E033-97CC-0A1024F71176}"/>
              </a:ext>
            </a:extLst>
          </p:cNvPr>
          <p:cNvSpPr/>
          <p:nvPr/>
        </p:nvSpPr>
        <p:spPr>
          <a:xfrm>
            <a:off x="9430128" y="2249122"/>
            <a:ext cx="2082477" cy="3233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Services</a:t>
            </a:r>
            <a:endParaRPr lang="en-IN" dirty="0"/>
          </a:p>
        </p:txBody>
      </p:sp>
      <p:cxnSp>
        <p:nvCxnSpPr>
          <p:cNvPr id="79" name="Straight Arrow Connector 78">
            <a:extLst>
              <a:ext uri="{FF2B5EF4-FFF2-40B4-BE49-F238E27FC236}">
                <a16:creationId xmlns:a16="http://schemas.microsoft.com/office/drawing/2014/main" id="{5CC3D3D6-CC07-71FC-8A0B-8CC525669DD8}"/>
              </a:ext>
            </a:extLst>
          </p:cNvPr>
          <p:cNvCxnSpPr>
            <a:endCxn id="20" idx="0"/>
          </p:cNvCxnSpPr>
          <p:nvPr/>
        </p:nvCxnSpPr>
        <p:spPr>
          <a:xfrm>
            <a:off x="5067539" y="3272434"/>
            <a:ext cx="0" cy="232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77E78E96-C993-4185-8AEC-66C3486DF92C}"/>
              </a:ext>
            </a:extLst>
          </p:cNvPr>
          <p:cNvCxnSpPr>
            <a:cxnSpLocks/>
            <a:stCxn id="5" idx="1"/>
            <a:endCxn id="16" idx="0"/>
          </p:cNvCxnSpPr>
          <p:nvPr/>
        </p:nvCxnSpPr>
        <p:spPr>
          <a:xfrm rot="10800000" flipV="1">
            <a:off x="2361234" y="1834939"/>
            <a:ext cx="1327153" cy="3651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2000457-BFB0-BC3B-BE2C-2BCDC0163831}"/>
              </a:ext>
            </a:extLst>
          </p:cNvPr>
          <p:cNvCxnSpPr>
            <a:stCxn id="5" idx="2"/>
          </p:cNvCxnSpPr>
          <p:nvPr/>
        </p:nvCxnSpPr>
        <p:spPr>
          <a:xfrm flipH="1">
            <a:off x="5412427" y="1997871"/>
            <a:ext cx="1" cy="202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13C1F6B-175A-FABC-4204-C3F0FAC3B8BC}"/>
              </a:ext>
            </a:extLst>
          </p:cNvPr>
          <p:cNvCxnSpPr>
            <a:stCxn id="5" idx="3"/>
          </p:cNvCxnSpPr>
          <p:nvPr/>
        </p:nvCxnSpPr>
        <p:spPr>
          <a:xfrm flipV="1">
            <a:off x="7136469" y="1834938"/>
            <a:ext cx="318814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6204156-B40B-D99C-F61F-8456DB05221F}"/>
              </a:ext>
            </a:extLst>
          </p:cNvPr>
          <p:cNvCxnSpPr>
            <a:endCxn id="72" idx="0"/>
          </p:cNvCxnSpPr>
          <p:nvPr/>
        </p:nvCxnSpPr>
        <p:spPr>
          <a:xfrm>
            <a:off x="8222066" y="1867258"/>
            <a:ext cx="1" cy="381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5E7D2627-5383-B80F-CFB9-B8993AB8EE60}"/>
              </a:ext>
            </a:extLst>
          </p:cNvPr>
          <p:cNvCxnSpPr>
            <a:cxnSpLocks/>
          </p:cNvCxnSpPr>
          <p:nvPr/>
        </p:nvCxnSpPr>
        <p:spPr>
          <a:xfrm>
            <a:off x="10324618" y="1851098"/>
            <a:ext cx="0" cy="398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39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80">
                                          <p:stCondLst>
                                            <p:cond delay="0"/>
                                          </p:stCondLst>
                                        </p:cTn>
                                        <p:tgtEl>
                                          <p:spTgt spid="53"/>
                                        </p:tgtEl>
                                      </p:cBhvr>
                                    </p:animEffect>
                                    <p:anim calcmode="lin" valueType="num">
                                      <p:cBhvr>
                                        <p:cTn id="8"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13" dur="26">
                                          <p:stCondLst>
                                            <p:cond delay="650"/>
                                          </p:stCondLst>
                                        </p:cTn>
                                        <p:tgtEl>
                                          <p:spTgt spid="53"/>
                                        </p:tgtEl>
                                      </p:cBhvr>
                                      <p:to x="100000" y="60000"/>
                                    </p:animScale>
                                    <p:animScale>
                                      <p:cBhvr>
                                        <p:cTn id="14" dur="166" decel="50000">
                                          <p:stCondLst>
                                            <p:cond delay="676"/>
                                          </p:stCondLst>
                                        </p:cTn>
                                        <p:tgtEl>
                                          <p:spTgt spid="53"/>
                                        </p:tgtEl>
                                      </p:cBhvr>
                                      <p:to x="100000" y="100000"/>
                                    </p:animScale>
                                    <p:animScale>
                                      <p:cBhvr>
                                        <p:cTn id="15" dur="26">
                                          <p:stCondLst>
                                            <p:cond delay="1312"/>
                                          </p:stCondLst>
                                        </p:cTn>
                                        <p:tgtEl>
                                          <p:spTgt spid="53"/>
                                        </p:tgtEl>
                                      </p:cBhvr>
                                      <p:to x="100000" y="80000"/>
                                    </p:animScale>
                                    <p:animScale>
                                      <p:cBhvr>
                                        <p:cTn id="16" dur="166" decel="50000">
                                          <p:stCondLst>
                                            <p:cond delay="1338"/>
                                          </p:stCondLst>
                                        </p:cTn>
                                        <p:tgtEl>
                                          <p:spTgt spid="53"/>
                                        </p:tgtEl>
                                      </p:cBhvr>
                                      <p:to x="100000" y="100000"/>
                                    </p:animScale>
                                    <p:animScale>
                                      <p:cBhvr>
                                        <p:cTn id="17" dur="26">
                                          <p:stCondLst>
                                            <p:cond delay="1642"/>
                                          </p:stCondLst>
                                        </p:cTn>
                                        <p:tgtEl>
                                          <p:spTgt spid="53"/>
                                        </p:tgtEl>
                                      </p:cBhvr>
                                      <p:to x="100000" y="90000"/>
                                    </p:animScale>
                                    <p:animScale>
                                      <p:cBhvr>
                                        <p:cTn id="18" dur="166" decel="50000">
                                          <p:stCondLst>
                                            <p:cond delay="1668"/>
                                          </p:stCondLst>
                                        </p:cTn>
                                        <p:tgtEl>
                                          <p:spTgt spid="53"/>
                                        </p:tgtEl>
                                      </p:cBhvr>
                                      <p:to x="100000" y="100000"/>
                                    </p:animScale>
                                    <p:animScale>
                                      <p:cBhvr>
                                        <p:cTn id="19" dur="26">
                                          <p:stCondLst>
                                            <p:cond delay="1808"/>
                                          </p:stCondLst>
                                        </p:cTn>
                                        <p:tgtEl>
                                          <p:spTgt spid="53"/>
                                        </p:tgtEl>
                                      </p:cBhvr>
                                      <p:to x="100000" y="95000"/>
                                    </p:animScale>
                                    <p:animScale>
                                      <p:cBhvr>
                                        <p:cTn id="20" dur="166" decel="50000">
                                          <p:stCondLst>
                                            <p:cond delay="1834"/>
                                          </p:stCondLst>
                                        </p:cTn>
                                        <p:tgtEl>
                                          <p:spTgt spid="5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up)">
                                      <p:cBhvr>
                                        <p:cTn id="25" dur="500"/>
                                        <p:tgtEl>
                                          <p:spTgt spid="3"/>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childTnLst>
                          </p:cTn>
                        </p:par>
                        <p:par>
                          <p:cTn id="30" fill="hold">
                            <p:stCondLst>
                              <p:cond delay="1000"/>
                            </p:stCondLst>
                            <p:childTnLst>
                              <p:par>
                                <p:cTn id="31" presetID="22" presetClass="entr" presetSubtype="1"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up)">
                                      <p:cBhvr>
                                        <p:cTn id="33" dur="500"/>
                                        <p:tgtEl>
                                          <p:spTgt spid="5"/>
                                        </p:tgtEl>
                                      </p:cBhvr>
                                    </p:animEffect>
                                  </p:childTnLst>
                                </p:cTn>
                              </p:par>
                            </p:childTnLst>
                          </p:cTn>
                        </p:par>
                        <p:par>
                          <p:cTn id="34" fill="hold">
                            <p:stCondLst>
                              <p:cond delay="1500"/>
                            </p:stCondLst>
                            <p:childTnLst>
                              <p:par>
                                <p:cTn id="35" presetID="22" presetClass="entr" presetSubtype="2" fill="hold" nodeType="after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wipe(right)">
                                      <p:cBhvr>
                                        <p:cTn id="37" dur="500"/>
                                        <p:tgtEl>
                                          <p:spTgt spid="81"/>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wipe(left)">
                                      <p:cBhvr>
                                        <p:cTn id="41" dur="500"/>
                                        <p:tgtEl>
                                          <p:spTgt spid="91"/>
                                        </p:tgtEl>
                                      </p:cBhvr>
                                    </p:animEffect>
                                  </p:childTnLst>
                                </p:cTn>
                              </p:par>
                            </p:childTnLst>
                          </p:cTn>
                        </p:par>
                        <p:par>
                          <p:cTn id="42" fill="hold">
                            <p:stCondLst>
                              <p:cond delay="2500"/>
                            </p:stCondLst>
                            <p:childTnLst>
                              <p:par>
                                <p:cTn id="43" presetID="22" presetClass="entr" presetSubtype="1" fill="hold" nodeType="after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up)">
                                      <p:cBhvr>
                                        <p:cTn id="45" dur="500"/>
                                        <p:tgtEl>
                                          <p:spTgt spid="93"/>
                                        </p:tgtEl>
                                      </p:cBhvr>
                                    </p:animEffect>
                                  </p:childTnLst>
                                </p:cTn>
                              </p:par>
                            </p:childTnLst>
                          </p:cTn>
                        </p:par>
                        <p:par>
                          <p:cTn id="46" fill="hold">
                            <p:stCondLst>
                              <p:cond delay="3000"/>
                            </p:stCondLst>
                            <p:childTnLst>
                              <p:par>
                                <p:cTn id="47" presetID="22" presetClass="entr" presetSubtype="1" fill="hold" nodeType="after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wipe(up)">
                                      <p:cBhvr>
                                        <p:cTn id="49" dur="500"/>
                                        <p:tgtEl>
                                          <p:spTgt spid="95"/>
                                        </p:tgtEl>
                                      </p:cBhvr>
                                    </p:animEffect>
                                  </p:childTnLst>
                                </p:cTn>
                              </p:par>
                            </p:childTnLst>
                          </p:cTn>
                        </p:par>
                        <p:par>
                          <p:cTn id="50" fill="hold">
                            <p:stCondLst>
                              <p:cond delay="3500"/>
                            </p:stCondLst>
                            <p:childTnLst>
                              <p:par>
                                <p:cTn id="51" presetID="22" presetClass="entr" presetSubtype="1" fill="hold" nodeType="after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wipe(up)">
                                      <p:cBhvr>
                                        <p:cTn id="53" dur="500"/>
                                        <p:tgtEl>
                                          <p:spTgt spid="83"/>
                                        </p:tgtEl>
                                      </p:cBhvr>
                                    </p:animEffect>
                                  </p:childTnLst>
                                </p:cTn>
                              </p:par>
                            </p:childTnLst>
                          </p:cTn>
                        </p:par>
                        <p:par>
                          <p:cTn id="54" fill="hold">
                            <p:stCondLst>
                              <p:cond delay="4000"/>
                            </p:stCondLst>
                            <p:childTnLst>
                              <p:par>
                                <p:cTn id="55" presetID="22" presetClass="entr" presetSubtype="1"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childTnLst>
                          </p:cTn>
                        </p:par>
                        <p:par>
                          <p:cTn id="58" fill="hold">
                            <p:stCondLst>
                              <p:cond delay="4500"/>
                            </p:stCondLst>
                            <p:childTnLst>
                              <p:par>
                                <p:cTn id="59" presetID="22" presetClass="entr" presetSubtype="1" fill="hold" grpId="0" nodeType="after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wipe(up)">
                                      <p:cBhvr>
                                        <p:cTn id="61" dur="500"/>
                                        <p:tgtEl>
                                          <p:spTgt spid="71"/>
                                        </p:tgtEl>
                                      </p:cBhvr>
                                    </p:animEffect>
                                  </p:childTnLst>
                                </p:cTn>
                              </p:par>
                            </p:childTnLst>
                          </p:cTn>
                        </p:par>
                        <p:par>
                          <p:cTn id="62" fill="hold">
                            <p:stCondLst>
                              <p:cond delay="5000"/>
                            </p:stCondLst>
                            <p:childTnLst>
                              <p:par>
                                <p:cTn id="63" presetID="22" presetClass="entr" presetSubtype="1" fill="hold" grpId="0" nodeType="afterEffect">
                                  <p:stCondLst>
                                    <p:cond delay="0"/>
                                  </p:stCondLst>
                                  <p:childTnLst>
                                    <p:set>
                                      <p:cBhvr>
                                        <p:cTn id="64" dur="1" fill="hold">
                                          <p:stCondLst>
                                            <p:cond delay="0"/>
                                          </p:stCondLst>
                                        </p:cTn>
                                        <p:tgtEl>
                                          <p:spTgt spid="72"/>
                                        </p:tgtEl>
                                        <p:attrNameLst>
                                          <p:attrName>style.visibility</p:attrName>
                                        </p:attrNameLst>
                                      </p:cBhvr>
                                      <p:to>
                                        <p:strVal val="visible"/>
                                      </p:to>
                                    </p:set>
                                    <p:animEffect transition="in" filter="wipe(up)">
                                      <p:cBhvr>
                                        <p:cTn id="65" dur="500"/>
                                        <p:tgtEl>
                                          <p:spTgt spid="72"/>
                                        </p:tgtEl>
                                      </p:cBhvr>
                                    </p:animEffect>
                                  </p:childTnLst>
                                </p:cTn>
                              </p:par>
                            </p:childTnLst>
                          </p:cTn>
                        </p:par>
                        <p:par>
                          <p:cTn id="66" fill="hold">
                            <p:stCondLst>
                              <p:cond delay="5500"/>
                            </p:stCondLst>
                            <p:childTnLst>
                              <p:par>
                                <p:cTn id="67" presetID="22" presetClass="entr" presetSubtype="1" fill="hold" grpId="0" nodeType="afterEffect">
                                  <p:stCondLst>
                                    <p:cond delay="0"/>
                                  </p:stCondLst>
                                  <p:childTnLst>
                                    <p:set>
                                      <p:cBhvr>
                                        <p:cTn id="68" dur="1" fill="hold">
                                          <p:stCondLst>
                                            <p:cond delay="0"/>
                                          </p:stCondLst>
                                        </p:cTn>
                                        <p:tgtEl>
                                          <p:spTgt spid="75"/>
                                        </p:tgtEl>
                                        <p:attrNameLst>
                                          <p:attrName>style.visibility</p:attrName>
                                        </p:attrNameLst>
                                      </p:cBhvr>
                                      <p:to>
                                        <p:strVal val="visible"/>
                                      </p:to>
                                    </p:set>
                                    <p:animEffect transition="in" filter="wipe(up)">
                                      <p:cBhvr>
                                        <p:cTn id="69" dur="500"/>
                                        <p:tgtEl>
                                          <p:spTgt spid="75"/>
                                        </p:tgtEl>
                                      </p:cBhvr>
                                    </p:animEffect>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up)">
                                      <p:cBhvr>
                                        <p:cTn id="73" dur="500"/>
                                        <p:tgtEl>
                                          <p:spTgt spid="26"/>
                                        </p:tgtEl>
                                      </p:cBhvr>
                                    </p:animEffect>
                                  </p:childTnLst>
                                </p:cTn>
                              </p:par>
                            </p:childTnLst>
                          </p:cTn>
                        </p:par>
                        <p:par>
                          <p:cTn id="74" fill="hold">
                            <p:stCondLst>
                              <p:cond delay="6500"/>
                            </p:stCondLst>
                            <p:childTnLst>
                              <p:par>
                                <p:cTn id="75" presetID="22" presetClass="entr" presetSubtype="1" fill="hold" grpId="0" nodeType="after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up)">
                                      <p:cBhvr>
                                        <p:cTn id="77" dur="500"/>
                                        <p:tgtEl>
                                          <p:spTgt spid="17"/>
                                        </p:tgtEl>
                                      </p:cBhvr>
                                    </p:animEffect>
                                  </p:childTnLst>
                                </p:cTn>
                              </p:par>
                            </p:childTnLst>
                          </p:cTn>
                        </p:par>
                        <p:par>
                          <p:cTn id="78" fill="hold">
                            <p:stCondLst>
                              <p:cond delay="7000"/>
                            </p:stCondLst>
                            <p:childTnLst>
                              <p:par>
                                <p:cTn id="79" presetID="22" presetClass="entr" presetSubtype="1"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up)">
                                      <p:cBhvr>
                                        <p:cTn id="81" dur="500"/>
                                        <p:tgtEl>
                                          <p:spTgt spid="30"/>
                                        </p:tgtEl>
                                      </p:cBhvr>
                                    </p:animEffect>
                                  </p:childTnLst>
                                </p:cTn>
                              </p:par>
                            </p:childTnLst>
                          </p:cTn>
                        </p:par>
                        <p:par>
                          <p:cTn id="82" fill="hold">
                            <p:stCondLst>
                              <p:cond delay="7500"/>
                            </p:stCondLst>
                            <p:childTnLst>
                              <p:par>
                                <p:cTn id="83" presetID="14" presetClass="entr" presetSubtype="10" fill="hold" nodeType="after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randombar(horizontal)">
                                      <p:cBhvr>
                                        <p:cTn id="85" dur="500"/>
                                        <p:tgtEl>
                                          <p:spTgt spid="32"/>
                                        </p:tgtEl>
                                      </p:cBhvr>
                                    </p:animEffect>
                                  </p:childTnLst>
                                </p:cTn>
                              </p:par>
                              <p:par>
                                <p:cTn id="86" presetID="22" presetClass="entr" presetSubtype="1" fill="hold"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wipe(up)">
                                      <p:cBhvr>
                                        <p:cTn id="88" dur="500"/>
                                        <p:tgtEl>
                                          <p:spTgt spid="35"/>
                                        </p:tgtEl>
                                      </p:cBhvr>
                                    </p:animEffect>
                                  </p:childTnLst>
                                </p:cTn>
                              </p:par>
                              <p:par>
                                <p:cTn id="89" presetID="22" presetClass="entr" presetSubtype="1" fill="hold"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wipe(up)">
                                      <p:cBhvr>
                                        <p:cTn id="91" dur="500"/>
                                        <p:tgtEl>
                                          <p:spTgt spid="43"/>
                                        </p:tgtEl>
                                      </p:cBhvr>
                                    </p:animEffect>
                                  </p:childTnLst>
                                </p:cTn>
                              </p:par>
                              <p:par>
                                <p:cTn id="92" presetID="22" presetClass="entr" presetSubtype="1" fill="hold" nodeType="withEffect">
                                  <p:stCondLst>
                                    <p:cond delay="0"/>
                                  </p:stCondLst>
                                  <p:childTnLst>
                                    <p:set>
                                      <p:cBhvr>
                                        <p:cTn id="93" dur="1" fill="hold">
                                          <p:stCondLst>
                                            <p:cond delay="0"/>
                                          </p:stCondLst>
                                        </p:cTn>
                                        <p:tgtEl>
                                          <p:spTgt spid="79"/>
                                        </p:tgtEl>
                                        <p:attrNameLst>
                                          <p:attrName>style.visibility</p:attrName>
                                        </p:attrNameLst>
                                      </p:cBhvr>
                                      <p:to>
                                        <p:strVal val="visible"/>
                                      </p:to>
                                    </p:set>
                                    <p:animEffect transition="in" filter="wipe(up)">
                                      <p:cBhvr>
                                        <p:cTn id="94" dur="500"/>
                                        <p:tgtEl>
                                          <p:spTgt spid="79"/>
                                        </p:tgtEl>
                                      </p:cBhvr>
                                    </p:animEffect>
                                  </p:childTnLst>
                                </p:cTn>
                              </p:par>
                              <p:par>
                                <p:cTn id="95" presetID="22" presetClass="entr" presetSubtype="1" fill="hold"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wipe(up)">
                                      <p:cBhvr>
                                        <p:cTn id="97" dur="500"/>
                                        <p:tgtEl>
                                          <p:spTgt spid="45"/>
                                        </p:tgtEl>
                                      </p:cBhvr>
                                    </p:animEffect>
                                  </p:childTnLst>
                                </p:cTn>
                              </p:par>
                            </p:childTnLst>
                          </p:cTn>
                        </p:par>
                        <p:par>
                          <p:cTn id="98" fill="hold">
                            <p:stCondLst>
                              <p:cond delay="8000"/>
                            </p:stCondLst>
                            <p:childTnLst>
                              <p:par>
                                <p:cTn id="99" presetID="22" presetClass="entr" presetSubtype="1" fill="hold" grpId="0" nodeType="afterEffect">
                                  <p:stCondLst>
                                    <p:cond delay="0"/>
                                  </p:stCondLst>
                                  <p:childTnLst>
                                    <p:set>
                                      <p:cBhvr>
                                        <p:cTn id="100" dur="1" fill="hold">
                                          <p:stCondLst>
                                            <p:cond delay="0"/>
                                          </p:stCondLst>
                                        </p:cTn>
                                        <p:tgtEl>
                                          <p:spTgt spid="21"/>
                                        </p:tgtEl>
                                        <p:attrNameLst>
                                          <p:attrName>style.visibility</p:attrName>
                                        </p:attrNameLst>
                                      </p:cBhvr>
                                      <p:to>
                                        <p:strVal val="visible"/>
                                      </p:to>
                                    </p:set>
                                    <p:animEffect transition="in" filter="wipe(up)">
                                      <p:cBhvr>
                                        <p:cTn id="101" dur="500"/>
                                        <p:tgtEl>
                                          <p:spTgt spid="21"/>
                                        </p:tgtEl>
                                      </p:cBhvr>
                                    </p:animEffect>
                                  </p:childTnLst>
                                </p:cTn>
                              </p:par>
                            </p:childTnLst>
                          </p:cTn>
                        </p:par>
                        <p:par>
                          <p:cTn id="102" fill="hold">
                            <p:stCondLst>
                              <p:cond delay="8500"/>
                            </p:stCondLst>
                            <p:childTnLst>
                              <p:par>
                                <p:cTn id="103" presetID="22" presetClass="entr" presetSubtype="1" fill="hold" grpId="0" nodeType="after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wipe(up)">
                                      <p:cBhvr>
                                        <p:cTn id="105" dur="500"/>
                                        <p:tgtEl>
                                          <p:spTgt spid="20"/>
                                        </p:tgtEl>
                                      </p:cBhvr>
                                    </p:animEffect>
                                  </p:childTnLst>
                                </p:cTn>
                              </p:par>
                            </p:childTnLst>
                          </p:cTn>
                        </p:par>
                        <p:par>
                          <p:cTn id="106" fill="hold">
                            <p:stCondLst>
                              <p:cond delay="9000"/>
                            </p:stCondLst>
                            <p:childTnLst>
                              <p:par>
                                <p:cTn id="107" presetID="22" presetClass="entr" presetSubtype="1" fill="hold" grpId="0" nodeType="afterEffect">
                                  <p:stCondLst>
                                    <p:cond delay="0"/>
                                  </p:stCondLst>
                                  <p:childTnLst>
                                    <p:set>
                                      <p:cBhvr>
                                        <p:cTn id="108" dur="1" fill="hold">
                                          <p:stCondLst>
                                            <p:cond delay="0"/>
                                          </p:stCondLst>
                                        </p:cTn>
                                        <p:tgtEl>
                                          <p:spTgt spid="19"/>
                                        </p:tgtEl>
                                        <p:attrNameLst>
                                          <p:attrName>style.visibility</p:attrName>
                                        </p:attrNameLst>
                                      </p:cBhvr>
                                      <p:to>
                                        <p:strVal val="visible"/>
                                      </p:to>
                                    </p:set>
                                    <p:animEffect transition="in" filter="wipe(up)">
                                      <p:cBhvr>
                                        <p:cTn id="109" dur="500"/>
                                        <p:tgtEl>
                                          <p:spTgt spid="19"/>
                                        </p:tgtEl>
                                      </p:cBhvr>
                                    </p:animEffect>
                                  </p:childTnLst>
                                </p:cTn>
                              </p:par>
                            </p:childTnLst>
                          </p:cTn>
                        </p:par>
                        <p:par>
                          <p:cTn id="110" fill="hold">
                            <p:stCondLst>
                              <p:cond delay="9500"/>
                            </p:stCondLst>
                            <p:childTnLst>
                              <p:par>
                                <p:cTn id="111" presetID="22" presetClass="entr" presetSubtype="1" fill="hold" grpId="0" nodeType="afterEffect">
                                  <p:stCondLst>
                                    <p:cond delay="0"/>
                                  </p:stCondLst>
                                  <p:childTnLst>
                                    <p:set>
                                      <p:cBhvr>
                                        <p:cTn id="112" dur="1" fill="hold">
                                          <p:stCondLst>
                                            <p:cond delay="0"/>
                                          </p:stCondLst>
                                        </p:cTn>
                                        <p:tgtEl>
                                          <p:spTgt spid="18"/>
                                        </p:tgtEl>
                                        <p:attrNameLst>
                                          <p:attrName>style.visibility</p:attrName>
                                        </p:attrNameLst>
                                      </p:cBhvr>
                                      <p:to>
                                        <p:strVal val="visible"/>
                                      </p:to>
                                    </p:set>
                                    <p:animEffect transition="in" filter="wipe(up)">
                                      <p:cBhvr>
                                        <p:cTn id="1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6" grpId="0" animBg="1"/>
      <p:bldP spid="17" grpId="0" animBg="1"/>
      <p:bldP spid="18" grpId="0" animBg="1"/>
      <p:bldP spid="19" grpId="0" animBg="1"/>
      <p:bldP spid="20" grpId="0" animBg="1"/>
      <p:bldP spid="21" grpId="0" animBg="1"/>
      <p:bldP spid="53" grpId="0"/>
      <p:bldP spid="71" grpId="0" animBg="1"/>
      <p:bldP spid="72" grpId="0" animBg="1"/>
      <p:bldP spid="7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C32A35-1A1F-F51F-3072-66D4866B611B}"/>
              </a:ext>
            </a:extLst>
          </p:cNvPr>
          <p:cNvPicPr>
            <a:picLocks noChangeAspect="1"/>
          </p:cNvPicPr>
          <p:nvPr/>
        </p:nvPicPr>
        <p:blipFill>
          <a:blip r:embed="rId2"/>
          <a:stretch>
            <a:fillRect/>
          </a:stretch>
        </p:blipFill>
        <p:spPr>
          <a:xfrm>
            <a:off x="277260" y="314959"/>
            <a:ext cx="5634299" cy="3038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 name="Picture 7">
            <a:extLst>
              <a:ext uri="{FF2B5EF4-FFF2-40B4-BE49-F238E27FC236}">
                <a16:creationId xmlns:a16="http://schemas.microsoft.com/office/drawing/2014/main" id="{5A2BD374-975A-95FF-3BC1-8E32154D565D}"/>
              </a:ext>
            </a:extLst>
          </p:cNvPr>
          <p:cNvPicPr>
            <a:picLocks noChangeAspect="1"/>
          </p:cNvPicPr>
          <p:nvPr/>
        </p:nvPicPr>
        <p:blipFill>
          <a:blip r:embed="rId3"/>
          <a:stretch>
            <a:fillRect/>
          </a:stretch>
        </p:blipFill>
        <p:spPr>
          <a:xfrm>
            <a:off x="6163056" y="314959"/>
            <a:ext cx="5821062" cy="3038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 name="Picture 9">
            <a:extLst>
              <a:ext uri="{FF2B5EF4-FFF2-40B4-BE49-F238E27FC236}">
                <a16:creationId xmlns:a16="http://schemas.microsoft.com/office/drawing/2014/main" id="{F68BE51F-6DE7-EF83-C28B-581788B4130A}"/>
              </a:ext>
            </a:extLst>
          </p:cNvPr>
          <p:cNvPicPr>
            <a:picLocks noChangeAspect="1"/>
          </p:cNvPicPr>
          <p:nvPr/>
        </p:nvPicPr>
        <p:blipFill>
          <a:blip r:embed="rId4"/>
          <a:stretch>
            <a:fillRect/>
          </a:stretch>
        </p:blipFill>
        <p:spPr>
          <a:xfrm>
            <a:off x="277260" y="3504219"/>
            <a:ext cx="5631069" cy="3038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2" name="Picture 11">
            <a:extLst>
              <a:ext uri="{FF2B5EF4-FFF2-40B4-BE49-F238E27FC236}">
                <a16:creationId xmlns:a16="http://schemas.microsoft.com/office/drawing/2014/main" id="{6527D793-E52B-56F1-D0E7-575C5D6E7A6E}"/>
              </a:ext>
            </a:extLst>
          </p:cNvPr>
          <p:cNvPicPr>
            <a:picLocks noChangeAspect="1"/>
          </p:cNvPicPr>
          <p:nvPr/>
        </p:nvPicPr>
        <p:blipFill>
          <a:blip r:embed="rId5"/>
          <a:stretch>
            <a:fillRect/>
          </a:stretch>
        </p:blipFill>
        <p:spPr>
          <a:xfrm>
            <a:off x="6163056" y="3504219"/>
            <a:ext cx="5821062" cy="3038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34992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ADB13-A33B-7784-1E4D-BE2B6DA6D22E}"/>
              </a:ext>
            </a:extLst>
          </p:cNvPr>
          <p:cNvSpPr>
            <a:spLocks noGrp="1"/>
          </p:cNvSpPr>
          <p:nvPr>
            <p:ph type="ctrTitle"/>
          </p:nvPr>
        </p:nvSpPr>
        <p:spPr>
          <a:xfrm>
            <a:off x="938073" y="599502"/>
            <a:ext cx="9440034" cy="1828801"/>
          </a:xfrm>
        </p:spPr>
        <p:txBody>
          <a:bodyPr>
            <a:normAutofit fontScale="90000"/>
          </a:bodyPr>
          <a:lstStyle/>
          <a:p>
            <a:r>
              <a:rPr lang="en-IN" sz="8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Advantages: -</a:t>
            </a:r>
            <a:br>
              <a:rPr lang="en-IN" dirty="0">
                <a:effectLst/>
                <a:latin typeface="Times New Roman" panose="02020603050405020304" pitchFamily="18" charset="0"/>
                <a:ea typeface="Calibri" panose="020F0502020204030204" pitchFamily="34"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F5C769B-442B-15D7-673B-E25B43F8B8D5}"/>
              </a:ext>
            </a:extLst>
          </p:cNvPr>
          <p:cNvSpPr>
            <a:spLocks noGrp="1"/>
          </p:cNvSpPr>
          <p:nvPr>
            <p:ph type="subTitle" idx="1"/>
          </p:nvPr>
        </p:nvSpPr>
        <p:spPr>
          <a:xfrm>
            <a:off x="865240" y="2271252"/>
            <a:ext cx="10776154" cy="4395019"/>
          </a:xfrm>
        </p:spPr>
        <p:txBody>
          <a:bodyPr>
            <a:normAutofit/>
          </a:bodyPr>
          <a:lstStyle/>
          <a:p>
            <a:pPr marL="342900" indent="-342900" algn="l">
              <a:lnSpc>
                <a:spcPct val="150000"/>
              </a:lnSpc>
              <a:spcAft>
                <a:spcPts val="800"/>
              </a:spcAft>
              <a:buFont typeface="Wingdings" panose="05000000000000000000" pitchFamily="2" charset="2"/>
              <a:buChar char="Ø"/>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1)In the website, user can get accurate information about places.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l">
              <a:lnSpc>
                <a:spcPct val="150000"/>
              </a:lnSpc>
              <a:spcAft>
                <a:spcPts val="800"/>
              </a:spcAft>
              <a:buFont typeface="Wingdings" panose="05000000000000000000" pitchFamily="2" charset="2"/>
              <a:buChar char="Ø"/>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2)User can find nearby hotels and residency at a single website.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l">
              <a:lnSpc>
                <a:spcPct val="150000"/>
              </a:lnSpc>
              <a:spcAft>
                <a:spcPts val="800"/>
              </a:spcAft>
              <a:buFont typeface="Wingdings" panose="05000000000000000000" pitchFamily="2" charset="2"/>
              <a:buChar char="Ø"/>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3)User can get or know facilities available at the place and their actual cost of facility.</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l">
              <a:lnSpc>
                <a:spcPct val="150000"/>
              </a:lnSpc>
              <a:spcAft>
                <a:spcPts val="800"/>
              </a:spcAft>
              <a:buFont typeface="Wingdings" panose="05000000000000000000" pitchFamily="2" charset="2"/>
              <a:buChar char="Ø"/>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4)User also get actual location of google map at this website.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l">
              <a:lnSpc>
                <a:spcPct val="150000"/>
              </a:lnSpc>
              <a:spcAft>
                <a:spcPts val="800"/>
              </a:spcAft>
              <a:buFont typeface="Wingdings" panose="05000000000000000000" pitchFamily="2" charset="2"/>
              <a:buChar char="Ø"/>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5)This website is user-friendly</a:t>
            </a: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945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792D-A2E7-E2AD-D13C-6221363DD984}"/>
              </a:ext>
            </a:extLst>
          </p:cNvPr>
          <p:cNvSpPr>
            <a:spLocks noGrp="1"/>
          </p:cNvSpPr>
          <p:nvPr>
            <p:ph type="ctrTitle"/>
          </p:nvPr>
        </p:nvSpPr>
        <p:spPr>
          <a:xfrm>
            <a:off x="1183880" y="93406"/>
            <a:ext cx="9440034" cy="1828801"/>
          </a:xfrm>
        </p:spPr>
        <p:txBody>
          <a:bodyPr>
            <a:noAutofit/>
          </a:bodyPr>
          <a:lstStyle/>
          <a:p>
            <a:r>
              <a:rPr lang="en-US" sz="7200" b="1" dirty="0">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System Requirements:</a:t>
            </a:r>
            <a:endParaRPr lang="en-IN" sz="7200" dirty="0">
              <a:solidFill>
                <a:srgbClr val="92D05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C2A7B0C-2D58-44D4-41AB-B1B66C8AD379}"/>
              </a:ext>
            </a:extLst>
          </p:cNvPr>
          <p:cNvSpPr>
            <a:spLocks noGrp="1"/>
          </p:cNvSpPr>
          <p:nvPr>
            <p:ph type="subTitle" idx="1"/>
          </p:nvPr>
        </p:nvSpPr>
        <p:spPr>
          <a:xfrm>
            <a:off x="-1248697" y="2388973"/>
            <a:ext cx="13027742" cy="4375621"/>
          </a:xfrm>
        </p:spPr>
        <p:txBody>
          <a:bodyPr>
            <a:normAutofit fontScale="77500" lnSpcReduction="20000"/>
          </a:bodyPr>
          <a:lstStyle/>
          <a:p>
            <a:pPr>
              <a:lnSpc>
                <a:spcPct val="150000"/>
              </a:lnSpc>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1)Hardware: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Processor: Intel dual core (32 bit)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RAM: 2GB</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50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Processor Speed: 2GHz</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                                                                                            2)Software: -</a:t>
            </a:r>
          </a:p>
          <a:p>
            <a:pPr algn="just">
              <a:lnSpc>
                <a:spcPct val="150000"/>
              </a:lnSpc>
              <a:spcAft>
                <a:spcPts val="8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Windows 11</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50000"/>
              </a:lnSpc>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VS code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50000"/>
              </a:lnSpc>
              <a:spcAft>
                <a:spcPts val="8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Chrome Browser</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738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{2FE7033E-3EEF-42C1-B09E-2F8ADAEAD138}tf55705232_win32</Template>
  <TotalTime>151</TotalTime>
  <Words>829</Words>
  <Application>Microsoft Office PowerPoint</Application>
  <PresentationFormat>Widescreen</PresentationFormat>
  <Paragraphs>64</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Goudy Old Style</vt:lpstr>
      <vt:lpstr>Times New Roman</vt:lpstr>
      <vt:lpstr>Wingdings</vt:lpstr>
      <vt:lpstr>Wingdings 2</vt:lpstr>
      <vt:lpstr>SlateVTI</vt:lpstr>
      <vt:lpstr>EXPLORE KOLHAPUR</vt:lpstr>
      <vt:lpstr>Introduction:</vt:lpstr>
      <vt:lpstr>Problem Statement: </vt:lpstr>
      <vt:lpstr>Objectives: -</vt:lpstr>
      <vt:lpstr>Working and Methodology: -</vt:lpstr>
      <vt:lpstr>PowerPoint Presentation</vt:lpstr>
      <vt:lpstr>PowerPoint Presentation</vt:lpstr>
      <vt:lpstr>Advantages: - </vt:lpstr>
      <vt:lpstr>System Requirements:</vt:lpstr>
      <vt:lpstr>FEATURES </vt:lpstr>
      <vt:lpstr>FUTURE SCOPE </vt:lpstr>
      <vt:lpstr>CONCLUSION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SAHYADRI TREKS</dc:title>
  <dc:creator>pratik jadhav</dc:creator>
  <cp:lastModifiedBy>chetansudhirshinde@outlook.com</cp:lastModifiedBy>
  <cp:revision>10</cp:revision>
  <dcterms:created xsi:type="dcterms:W3CDTF">2024-05-10T16:20:56Z</dcterms:created>
  <dcterms:modified xsi:type="dcterms:W3CDTF">2024-11-14T05:13:09Z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